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s/slide8.xml" ContentType="application/vnd.openxmlformats-officedocument.presentationml.slide+xml"/>
  <Override PartName="/docProps/app.xml" ContentType="application/vnd.openxmlformats-officedocument.extended-propertie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docProps/core.xml" ContentType="application/vnd.openxmlformats-package.core-properties+xml"/>
  <Override PartName="/ppt/viewProps.xml" ContentType="application/vnd.openxmlformats-officedocument.presentationml.viewProps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12192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58" d="100"/>
          <a:sy n="58" d="100"/>
        </p:scale>
        <p:origin x="108" y="420"/>
      </p:cViewPr>
      <p:guideLst>
        <p:guide pos="3840"/>
        <p:guide pos="2160" orient="horz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presProps" Target="presProps.xml" /><Relationship Id="rId13" Type="http://schemas.openxmlformats.org/officeDocument/2006/relationships/tableStyles" Target="tableStyles.xml" /><Relationship Id="rId14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A3FF5AF-AF33-4D92-BD46-09D609F140B3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B092CF9-F46D-4F0B-812A-240F1E00EE51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x" userDrawn="1">
  <p:cSld name="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A3FF5AF-AF33-4D92-BD46-09D609F140B3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B092CF9-F46D-4F0B-812A-240F1E00EE51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itleAndTx" userDrawn="1">
  <p:cSld name="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A3FF5AF-AF33-4D92-BD46-09D609F140B3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B092CF9-F46D-4F0B-812A-240F1E00EE51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A3FF5AF-AF33-4D92-BD46-09D609F140B3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B092CF9-F46D-4F0B-812A-240F1E00EE51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secHead" userDrawn="1">
  <p:cSld name="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A3FF5AF-AF33-4D92-BD46-09D609F140B3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B092CF9-F46D-4F0B-812A-240F1E00EE51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A3FF5AF-AF33-4D92-BD46-09D609F140B3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B092CF9-F46D-4F0B-812A-240F1E00EE51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TxTwoObj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A3FF5AF-AF33-4D92-BD46-09D609F140B3}" type="datetimeFigureOut">
              <a:rPr lang="ru-RU"/>
              <a:t/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B092CF9-F46D-4F0B-812A-240F1E00EE51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A3FF5AF-AF33-4D92-BD46-09D609F140B3}" type="datetimeFigureOut">
              <a:rPr lang="ru-RU"/>
              <a:t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B092CF9-F46D-4F0B-812A-240F1E00EE51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A3FF5AF-AF33-4D92-BD46-09D609F140B3}" type="datetimeFigureOut">
              <a:rPr lang="ru-RU"/>
              <a:t/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B092CF9-F46D-4F0B-812A-240F1E00EE51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Tx" userDrawn="1">
  <p:cSld name="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A3FF5AF-AF33-4D92-BD46-09D609F140B3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B092CF9-F46D-4F0B-812A-240F1E00EE51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picTx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A3FF5AF-AF33-4D92-BD46-09D609F140B3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B092CF9-F46D-4F0B-812A-240F1E00EE51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A3FF5AF-AF33-4D92-BD46-09D609F140B3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B092CF9-F46D-4F0B-812A-240F1E00EE51}" type="slidenum">
              <a:rPr lang="ru-RU"/>
              <a:t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1524000" y="2396704"/>
            <a:ext cx="9144000" cy="4020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just">
              <a:defRPr/>
            </a:pPr>
            <a:r>
              <a:rPr lang="ru-RU" sz="2200"/>
              <a:t>▪ </a:t>
            </a:r>
            <a:r>
              <a:rPr lang="ru-RU" sz="2000">
                <a:latin typeface="Calibri"/>
                <a:ea typeface="Calibri"/>
                <a:cs typeface="Calibri"/>
              </a:rPr>
              <a:t>Досудебное обжалование решений Управления, продление сроков исполнения предписаний с использованием ЕПГУ (ГИС «ТОР КНД»)</a:t>
            </a:r>
            <a:endParaRPr sz="2000">
              <a:latin typeface="Calibri"/>
              <a:cs typeface="Calibri"/>
            </a:endParaRPr>
          </a:p>
          <a:p>
            <a:pPr algn="just">
              <a:defRPr/>
            </a:pPr>
            <a:endParaRPr sz="2000" b="1">
              <a:latin typeface="Calibri"/>
              <a:cs typeface="Calibri"/>
            </a:endParaRPr>
          </a:p>
          <a:p>
            <a:pPr algn="just">
              <a:defRPr/>
            </a:pPr>
            <a:r>
              <a:rPr lang="ru-RU" sz="2000">
                <a:latin typeface="Calibri"/>
                <a:ea typeface="Calibri"/>
                <a:cs typeface="Calibri"/>
              </a:rPr>
              <a:t>▪ Подача заявления о проведении профилактического визита, консультирования </a:t>
            </a:r>
            <a:br>
              <a:rPr lang="ru-RU" sz="2000">
                <a:latin typeface="Calibri"/>
                <a:ea typeface="Calibri"/>
                <a:cs typeface="Calibri"/>
              </a:rPr>
            </a:br>
            <a:r>
              <a:rPr lang="ru-RU" sz="2000">
                <a:latin typeface="Calibri"/>
                <a:ea typeface="Calibri"/>
                <a:cs typeface="Calibri"/>
              </a:rPr>
              <a:t>с использованием ЕПГУ (ГИС «ТОР КНД»)</a:t>
            </a:r>
            <a:endParaRPr sz="2000">
              <a:latin typeface="Calibri"/>
              <a:cs typeface="Calibri"/>
            </a:endParaRPr>
          </a:p>
          <a:p>
            <a:pPr algn="just">
              <a:defRPr/>
            </a:pPr>
            <a:endParaRPr sz="2000">
              <a:latin typeface="Calibri"/>
              <a:cs typeface="Calibri"/>
            </a:endParaRPr>
          </a:p>
          <a:p>
            <a:pPr algn="just">
              <a:defRPr/>
            </a:pPr>
            <a:r>
              <a:rPr lang="ru-RU" sz="2000">
                <a:latin typeface="Calibri"/>
                <a:ea typeface="Calibri"/>
                <a:cs typeface="Calibri"/>
              </a:rPr>
              <a:t>▪ Постановление Правительства РФ от 18.07.2024 № 980 (принятие решения </a:t>
            </a:r>
            <a:br>
              <a:rPr lang="ru-RU" sz="2000">
                <a:latin typeface="Calibri"/>
                <a:ea typeface="Calibri"/>
                <a:cs typeface="Calibri"/>
              </a:rPr>
            </a:br>
            <a:r>
              <a:rPr lang="ru-RU" sz="2000">
                <a:latin typeface="Calibri"/>
                <a:ea typeface="Calibri"/>
                <a:cs typeface="Calibri"/>
              </a:rPr>
              <a:t>о проведении КНМ, профилактического мероприятия, объявление предостережения о недопустимости нарушения обязательных требований)</a:t>
            </a:r>
            <a:endParaRPr/>
          </a:p>
          <a:p>
            <a:pPr algn="just">
              <a:defRPr/>
            </a:pPr>
            <a:endParaRPr lang="ru-RU" sz="2200"/>
          </a:p>
          <a:p>
            <a:pPr algn="ctr">
              <a:lnSpc>
                <a:spcPct val="90000"/>
              </a:lnSpc>
              <a:defRPr/>
            </a:pPr>
            <a:r>
              <a:rPr lang="ru-RU" sz="2000" b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 scaled="1"/>
                </a:gradFill>
                <a:latin typeface="Calibri"/>
                <a:cs typeface="Calibri"/>
              </a:rPr>
              <a:t>Главный специалист-эксперт отдела правового обеспечения </a:t>
            </a:r>
            <a:br>
              <a:rPr lang="ru-RU" sz="2000" b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 scaled="1"/>
                </a:gradFill>
                <a:latin typeface="Calibri"/>
                <a:cs typeface="Calibri"/>
              </a:rPr>
            </a:br>
            <a:r>
              <a:rPr lang="ru-RU" sz="2000" b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 scaled="1"/>
                </a:gradFill>
                <a:latin typeface="Calibri"/>
                <a:cs typeface="Calibri"/>
              </a:rPr>
              <a:t>Чегодаева Алина Вячеславовна</a:t>
            </a:r>
            <a:endParaRPr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1219200" y="4895642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>
              <a:lnSpc>
                <a:spcPct val="90000"/>
              </a:lnSpc>
              <a:defRPr/>
            </a:pPr>
            <a:endParaRPr lang="ru-RU" sz="2000" b="1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 scaled="1"/>
              </a:gradFill>
              <a:latin typeface="Calibri"/>
              <a:cs typeface="Calibri"/>
            </a:endParaRPr>
          </a:p>
        </p:txBody>
      </p:sp>
      <p:grpSp>
        <p:nvGrpSpPr>
          <p:cNvPr id="2053" name="Group 36"/>
          <p:cNvGrpSpPr/>
          <p:nvPr/>
        </p:nvGrpSpPr>
        <p:grpSpPr bwMode="auto">
          <a:xfrm>
            <a:off x="1540639" y="583779"/>
            <a:ext cx="9144000" cy="1611313"/>
            <a:chOff x="0" y="-251"/>
            <a:chExt cx="5760" cy="1015"/>
          </a:xfrm>
        </p:grpSpPr>
        <p:sp>
          <p:nvSpPr>
            <p:cNvPr id="206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/>
                  <a:cs typeface="Arial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/>
                  <a:cs typeface="Arial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/>
                  <a:cs typeface="Arial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/>
                  <a:cs typeface="Arial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/>
                  <a:cs typeface="Arial"/>
                </a:defRPr>
              </a:lvl5pPr>
              <a:lvl6pPr marL="25146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6pPr>
              <a:lvl7pPr marL="29718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7pPr>
              <a:lvl8pPr marL="34290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8pPr>
              <a:lvl9pPr marL="38862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9pPr>
            </a:lstStyle>
            <a:p>
              <a:pPr>
                <a:defRPr/>
              </a:pPr>
              <a:endParaRPr lang="ru-RU" sz="1400" b="1">
                <a:latin typeface="Calibri"/>
              </a:endParaRPr>
            </a:p>
          </p:txBody>
        </p:sp>
        <p:sp>
          <p:nvSpPr>
            <p:cNvPr id="513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sz="1400" b="1">
                <a:latin typeface="Calibri"/>
                <a:cs typeface="Calibri"/>
              </a:endParaRPr>
            </a:p>
          </p:txBody>
        </p:sp>
        <p:sp>
          <p:nvSpPr>
            <p:cNvPr id="513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sz="1400" b="1">
                <a:latin typeface="Calibri"/>
                <a:cs typeface="Calibri"/>
              </a:endParaRPr>
            </a:p>
          </p:txBody>
        </p:sp>
        <p:sp>
          <p:nvSpPr>
            <p:cNvPr id="2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90000"/>
                </a:lnSpc>
                <a:defRPr/>
              </a:pPr>
              <a:endParaRPr lang="en-US" b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 scaled="1"/>
                </a:gradFill>
                <a:latin typeface="Calibri"/>
                <a:cs typeface="Calibri"/>
              </a:endParaRPr>
            </a:p>
            <a:p>
              <a:pPr algn="ctr">
                <a:lnSpc>
                  <a:spcPct val="90000"/>
                </a:lnSpc>
                <a:defRPr/>
              </a:pPr>
              <a:r>
                <a:rPr lang="ru-RU" b="1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 scaled="1"/>
                  </a:gradFill>
                  <a:latin typeface="Calibri"/>
                  <a:cs typeface="Calibri"/>
                </a:rPr>
                <a:t>Приволжское управление Федеральной службы по экологическому, </a:t>
              </a:r>
              <a:endParaRPr/>
            </a:p>
            <a:p>
              <a:pPr algn="ctr">
                <a:lnSpc>
                  <a:spcPct val="90000"/>
                </a:lnSpc>
                <a:defRPr/>
              </a:pPr>
              <a:r>
                <a:rPr lang="ru-RU" b="1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 scaled="1"/>
                  </a:gradFill>
                  <a:latin typeface="Calibri"/>
                  <a:cs typeface="Calibri"/>
                </a:rPr>
                <a:t>технологическому и атомному надзору</a:t>
              </a:r>
              <a:endParaRPr/>
            </a:p>
          </p:txBody>
        </p:sp>
        <p:pic>
          <p:nvPicPr>
            <p:cNvPr id="2068" name="Picture 41" descr="fsetan_emblema2007"/>
            <p:cNvPicPr>
              <a:picLocks noChangeAspect="1" noChangeArrowheads="1"/>
            </p:cNvPicPr>
            <p:nvPr/>
          </p:nvPicPr>
          <p:blipFill>
            <a:blip r:embed="rId2"/>
            <a:stretch/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6" name="Line 2"/>
          <p:cNvSpPr>
            <a:spLocks noChangeShapeType="1"/>
          </p:cNvSpPr>
          <p:nvPr/>
        </p:nvSpPr>
        <p:spPr bwMode="auto">
          <a:xfrm flipV="1">
            <a:off x="1862078" y="5949280"/>
            <a:ext cx="850112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>
              <a:latin typeface="Calibri"/>
              <a:cs typeface="Calibri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152400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>
              <a:latin typeface="Calibri"/>
              <a:cs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>
            <a:noAutofit/>
          </a:bodyPr>
          <a:lstStyle/>
          <a:p>
            <a:pPr>
              <a:defRPr/>
            </a:pPr>
            <a:r>
              <a:rPr lang="ru-RU" sz="3000"/>
              <a:t>Досудебное обжалование с использованием ЕПГУ</a:t>
            </a:r>
            <a:br>
              <a:rPr lang="ru-RU" sz="3000"/>
            </a:br>
            <a:r>
              <a:rPr lang="ru-RU" sz="2400"/>
              <a:t>(ГИС «Типовое облачное решение по осуществлению</a:t>
            </a:r>
            <a:br>
              <a:rPr lang="ru-RU" sz="2400"/>
            </a:br>
            <a:r>
              <a:rPr lang="ru-RU" sz="2400"/>
              <a:t>контрольно-надзорной деятельности»)</a:t>
            </a:r>
            <a:endParaRPr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9284940" y="783499"/>
            <a:ext cx="432048" cy="486296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 bwMode="auto">
          <a:xfrm>
            <a:off x="8688288" y="814281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  <a:defRPr/>
            </a:pPr>
            <a:r>
              <a:rPr lang="ru-RU" sz="1200" b="1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ea typeface="Tahoma"/>
                <a:cs typeface="Tahoma"/>
              </a:rPr>
              <a:t>Приволжское управление </a:t>
            </a:r>
            <a:endParaRPr/>
          </a:p>
          <a:p>
            <a:pPr marL="1082675">
              <a:lnSpc>
                <a:spcPct val="90000"/>
              </a:lnSpc>
              <a:defRPr/>
            </a:pPr>
            <a:r>
              <a:rPr lang="ru-RU" sz="1200" b="1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ea typeface="Tahoma"/>
                <a:cs typeface="Tahoma"/>
              </a:rPr>
              <a:t>Ростехнадзора</a:t>
            </a:r>
            <a:endParaRPr/>
          </a:p>
        </p:txBody>
      </p:sp>
      <p:sp>
        <p:nvSpPr>
          <p:cNvPr id="11" name="Скругленный прямоугольник 6"/>
          <p:cNvSpPr/>
          <p:nvPr/>
        </p:nvSpPr>
        <p:spPr bwMode="auto">
          <a:xfrm>
            <a:off x="469554" y="3424192"/>
            <a:ext cx="1714512" cy="1025888"/>
          </a:xfrm>
          <a:prstGeom prst="roundRect">
            <a:avLst>
              <a:gd name="adj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000"/>
              <a:t>Акт проверки</a:t>
            </a:r>
            <a:endParaRPr/>
          </a:p>
        </p:txBody>
      </p:sp>
      <p:sp>
        <p:nvSpPr>
          <p:cNvPr id="12" name="Скругленный прямоугольник 8"/>
          <p:cNvSpPr/>
          <p:nvPr/>
        </p:nvSpPr>
        <p:spPr bwMode="auto">
          <a:xfrm>
            <a:off x="2514826" y="4015510"/>
            <a:ext cx="2000263" cy="1085847"/>
          </a:xfrm>
          <a:prstGeom prst="roundRect">
            <a:avLst>
              <a:gd name="adj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000"/>
              <a:t>Решение о проведении проверки</a:t>
            </a:r>
            <a:endParaRPr/>
          </a:p>
        </p:txBody>
      </p:sp>
      <p:sp>
        <p:nvSpPr>
          <p:cNvPr id="13" name="Скругленный прямоугольник 7"/>
          <p:cNvSpPr/>
          <p:nvPr/>
        </p:nvSpPr>
        <p:spPr bwMode="auto">
          <a:xfrm>
            <a:off x="4660854" y="2628267"/>
            <a:ext cx="2000264" cy="1085847"/>
          </a:xfrm>
          <a:prstGeom prst="roundRect">
            <a:avLst>
              <a:gd name="adj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000"/>
              <a:t>Предписание</a:t>
            </a:r>
            <a:endParaRPr/>
          </a:p>
        </p:txBody>
      </p:sp>
      <p:sp>
        <p:nvSpPr>
          <p:cNvPr id="14" name="Содержимое 5"/>
          <p:cNvSpPr txBox="1"/>
          <p:nvPr/>
        </p:nvSpPr>
        <p:spPr bwMode="auto">
          <a:xfrm>
            <a:off x="7123734" y="3786223"/>
            <a:ext cx="3316410" cy="1721187"/>
          </a:xfrm>
          <a:prstGeom prst="roundRect">
            <a:avLst>
              <a:gd name="adj" fmla="val 16667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0" indent="0" algn="l" defTabSz="914400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/>
              <a:t>Ходатайство о продлении сроков</a:t>
            </a:r>
            <a:endParaRPr/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8613328" y="1897733"/>
            <a:ext cx="2000264" cy="13621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/>
              <a:t>Сообщение </a:t>
            </a:r>
            <a:br>
              <a:rPr lang="ru-RU"/>
            </a:br>
            <a:r>
              <a:rPr lang="ru-RU"/>
              <a:t>о нарушении моратория по</a:t>
            </a:r>
            <a:endParaRPr/>
          </a:p>
          <a:p>
            <a:pPr algn="ctr">
              <a:defRPr/>
            </a:pPr>
            <a:r>
              <a:rPr lang="ru-RU"/>
              <a:t>ПП РФ № 336</a:t>
            </a:r>
            <a:endParaRPr/>
          </a:p>
        </p:txBody>
      </p:sp>
      <p:sp>
        <p:nvSpPr>
          <p:cNvPr id="17" name="TextBox 16"/>
          <p:cNvSpPr txBox="1"/>
          <p:nvPr/>
        </p:nvSpPr>
        <p:spPr bwMode="auto">
          <a:xfrm>
            <a:off x="469554" y="5714280"/>
            <a:ext cx="7145263" cy="9147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defRPr/>
            </a:pPr>
            <a:r>
              <a:rPr lang="ru-RU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Обязательная стадия обжалования</a:t>
            </a:r>
            <a:endParaRPr>
              <a:latin typeface="Calibri"/>
              <a:cs typeface="Calibri"/>
            </a:endParaRPr>
          </a:p>
          <a:p>
            <a:pPr>
              <a:defRPr/>
            </a:pPr>
            <a:r>
              <a:rPr lang="ru-RU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Исключение: </a:t>
            </a:r>
            <a:r>
              <a:rPr lang="ru-RU" sz="1800">
                <a:latin typeface="Calibri"/>
                <a:ea typeface="Calibri"/>
                <a:cs typeface="Calibri"/>
              </a:rPr>
              <a:t>жалоба содержит сведения и документы, составляющие государственную или иную охраняемую законом тайну</a:t>
            </a:r>
            <a:endParaRPr lang="ru-RU">
              <a:solidFill>
                <a:schemeClr val="tx1"/>
              </a:solidFill>
            </a:endParaRPr>
          </a:p>
        </p:txBody>
      </p:sp>
      <p:sp>
        <p:nvSpPr>
          <p:cNvPr id="21" name="Скругленный прямоугольник 4"/>
          <p:cNvSpPr/>
          <p:nvPr/>
        </p:nvSpPr>
        <p:spPr bwMode="auto">
          <a:xfrm>
            <a:off x="1882539" y="2005301"/>
            <a:ext cx="2000263" cy="1025888"/>
          </a:xfrm>
          <a:prstGeom prst="roundRect">
            <a:avLst>
              <a:gd name="adj" fmla="val 16667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000"/>
              <a:t>Досудебное обжалование*</a:t>
            </a:r>
            <a:endParaRPr/>
          </a:p>
        </p:txBody>
      </p:sp>
      <p:cxnSp>
        <p:nvCxnSpPr>
          <p:cNvPr id="22" name="Прямая со стрелкой 21"/>
          <p:cNvCxnSpPr>
            <a:cxnSpLocks/>
          </p:cNvCxnSpPr>
          <p:nvPr/>
        </p:nvCxnSpPr>
        <p:spPr bwMode="auto">
          <a:xfrm>
            <a:off x="7944982" y="1571612"/>
            <a:ext cx="1025536" cy="193720"/>
          </a:xfrm>
          <a:prstGeom prst="straightConnector1">
            <a:avLst/>
          </a:prstGeom>
          <a:ln w="28575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cxnSpLocks/>
          </p:cNvCxnSpPr>
          <p:nvPr/>
        </p:nvCxnSpPr>
        <p:spPr bwMode="auto">
          <a:xfrm>
            <a:off x="7001972" y="1571612"/>
            <a:ext cx="881894" cy="215314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cxnSpLocks/>
          </p:cNvCxnSpPr>
          <p:nvPr/>
        </p:nvCxnSpPr>
        <p:spPr bwMode="auto">
          <a:xfrm rot="10800000" flipV="1">
            <a:off x="3214678" y="1571612"/>
            <a:ext cx="714380" cy="3571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>
            <a:cxnSpLocks/>
          </p:cNvCxnSpPr>
          <p:nvPr/>
        </p:nvCxnSpPr>
        <p:spPr bwMode="auto">
          <a:xfrm flipH="1">
            <a:off x="1251995" y="2715928"/>
            <a:ext cx="521872" cy="543905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cxnSpLocks/>
          </p:cNvCxnSpPr>
          <p:nvPr/>
        </p:nvCxnSpPr>
        <p:spPr bwMode="auto">
          <a:xfrm>
            <a:off x="3155831" y="3104838"/>
            <a:ext cx="205100" cy="83229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>
            <a:cxnSpLocks/>
          </p:cNvCxnSpPr>
          <p:nvPr/>
        </p:nvCxnSpPr>
        <p:spPr bwMode="auto">
          <a:xfrm>
            <a:off x="3991475" y="2551100"/>
            <a:ext cx="534789" cy="55373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ru-RU"/>
              <a:t>Продление сроков</a:t>
            </a:r>
            <a:br>
              <a:rPr lang="ru-RU"/>
            </a:br>
            <a:r>
              <a:rPr lang="ru-RU"/>
              <a:t>исполнения предписания</a:t>
            </a:r>
            <a:endParaRPr lang="ru-RU" sz="330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9284940" y="783499"/>
            <a:ext cx="432048" cy="486296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 bwMode="auto">
          <a:xfrm>
            <a:off x="8688288" y="814281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  <a:defRPr/>
            </a:pPr>
            <a:r>
              <a:rPr lang="ru-RU" sz="1200" b="1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ea typeface="Tahoma"/>
                <a:cs typeface="Tahoma"/>
              </a:rPr>
              <a:t>Приволжское управление </a:t>
            </a:r>
            <a:endParaRPr/>
          </a:p>
          <a:p>
            <a:pPr marL="1082675">
              <a:lnSpc>
                <a:spcPct val="90000"/>
              </a:lnSpc>
              <a:defRPr/>
            </a:pPr>
            <a:r>
              <a:rPr lang="ru-RU" sz="1200" b="1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ea typeface="Tahoma"/>
                <a:cs typeface="Tahoma"/>
              </a:rPr>
              <a:t>Ростехнадзора</a:t>
            </a:r>
            <a:endParaRPr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 bwMode="auto">
          <a:xfrm>
            <a:off x="839788" y="1681162"/>
            <a:ext cx="10665027" cy="5018896"/>
          </a:xfrm>
          <a:prstGeom prst="rect">
            <a:avLst/>
          </a:prstGeom>
          <a:ln>
            <a:solidFill>
              <a:schemeClr val="accent6"/>
            </a:solidFill>
          </a:ln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3500" b="0"/>
              <a:t>Статья 93 Закона № 248-ФЗ</a:t>
            </a:r>
            <a:endParaRPr/>
          </a:p>
          <a:p>
            <a:pPr marL="457200" indent="-457200" algn="just">
              <a:buFont typeface="Wingdings"/>
              <a:buChar char="§"/>
              <a:defRPr/>
            </a:pPr>
            <a:r>
              <a:rPr lang="ru-RU" sz="3500" b="0">
                <a:solidFill>
                  <a:schemeClr val="accent5">
                    <a:lumMod val="75000"/>
                  </a:schemeClr>
                </a:solidFill>
              </a:rPr>
              <a:t>Ходатайство</a:t>
            </a:r>
            <a:r>
              <a:rPr lang="ru-RU" sz="3500" b="0"/>
              <a:t> контролируемого лица</a:t>
            </a:r>
            <a:endParaRPr/>
          </a:p>
          <a:p>
            <a:pPr marL="457200" indent="-457200" algn="just">
              <a:buFont typeface="Wingdings"/>
              <a:buChar char="§"/>
              <a:defRPr/>
            </a:pPr>
            <a:r>
              <a:rPr lang="ru-RU" sz="3500" b="0">
                <a:solidFill>
                  <a:schemeClr val="accent5">
                    <a:lumMod val="75000"/>
                  </a:schemeClr>
                </a:solidFill>
              </a:rPr>
              <a:t>Обстоятельства,</a:t>
            </a:r>
            <a:r>
              <a:rPr lang="ru-RU" sz="3500" b="0"/>
              <a:t> вследствие которых исполнение решения невозможно в установленные сроки</a:t>
            </a:r>
            <a:endParaRPr/>
          </a:p>
          <a:p>
            <a:pPr marL="457200" indent="-457200" algn="just">
              <a:buFont typeface="Wingdings"/>
              <a:buChar char="§"/>
              <a:defRPr/>
            </a:pPr>
            <a:r>
              <a:rPr lang="ru-RU" sz="3500" b="0">
                <a:solidFill>
                  <a:schemeClr val="accent5">
                    <a:lumMod val="75000"/>
                  </a:schemeClr>
                </a:solidFill>
              </a:rPr>
              <a:t>Решение об отсрочке </a:t>
            </a:r>
            <a:r>
              <a:rPr lang="ru-RU" sz="3500" b="0"/>
              <a:t>исполнения решения (принимается в порядке, предусмотренном</a:t>
            </a:r>
            <a:br>
              <a:rPr lang="ru-RU" sz="3500" b="0"/>
            </a:br>
            <a:r>
              <a:rPr lang="ru-RU" sz="3500" b="0">
                <a:solidFill>
                  <a:schemeClr val="accent5">
                    <a:lumMod val="75000"/>
                  </a:schemeClr>
                </a:solidFill>
              </a:rPr>
              <a:t>статьей 89 ФЗ № 248 </a:t>
            </a:r>
            <a:r>
              <a:rPr lang="ru-RU" sz="3500" b="0"/>
              <a:t>для рассмотрения возражений в отношении акта контрольного (надзорного) мероприятия)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ru-RU" sz="4400"/>
              <a:t>Поступление ходатайства</a:t>
            </a:r>
            <a:br>
              <a:rPr lang="ru-RU" sz="4400"/>
            </a:br>
            <a:r>
              <a:rPr lang="ru-RU" sz="4400"/>
              <a:t>в </a:t>
            </a:r>
            <a:r>
              <a:rPr lang="ru-RU"/>
              <a:t>Ростехнадзор</a:t>
            </a:r>
            <a:endParaRPr lang="ru-RU" sz="330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9284940" y="783499"/>
            <a:ext cx="432048" cy="486296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 bwMode="auto">
          <a:xfrm>
            <a:off x="8688288" y="814281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  <a:defRPr/>
            </a:pPr>
            <a:r>
              <a:rPr lang="ru-RU" sz="1200" b="1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ea typeface="Tahoma"/>
                <a:cs typeface="Tahoma"/>
              </a:rPr>
              <a:t>Приволжское управление </a:t>
            </a:r>
            <a:endParaRPr/>
          </a:p>
          <a:p>
            <a:pPr marL="1082675">
              <a:lnSpc>
                <a:spcPct val="90000"/>
              </a:lnSpc>
              <a:defRPr/>
            </a:pPr>
            <a:r>
              <a:rPr lang="ru-RU" sz="1200" b="1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ea typeface="Tahoma"/>
                <a:cs typeface="Tahoma"/>
              </a:rPr>
              <a:t>Ростехнадзора</a:t>
            </a:r>
            <a:endParaRPr/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1071538" y="1785926"/>
            <a:ext cx="1557342" cy="9144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/>
              <a:t>На бумажном носителе</a:t>
            </a:r>
            <a:endParaRPr/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1026763" y="2952621"/>
            <a:ext cx="2842953" cy="132556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/>
              <a:t>Отказ в рассмотрении</a:t>
            </a:r>
            <a:br>
              <a:rPr lang="ru-RU"/>
            </a:br>
            <a:r>
              <a:rPr lang="ru-RU"/>
              <a:t>(с разъяснением порядка подачи*)**</a:t>
            </a:r>
            <a:endParaRPr lang="ru-RU"/>
          </a:p>
        </p:txBody>
      </p:sp>
      <p:sp>
        <p:nvSpPr>
          <p:cNvPr id="11" name="Прямоугольник: скругленные углы 10"/>
          <p:cNvSpPr/>
          <p:nvPr/>
        </p:nvSpPr>
        <p:spPr bwMode="auto">
          <a:xfrm>
            <a:off x="839788" y="4625647"/>
            <a:ext cx="3396024" cy="1047404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800">
                <a:latin typeface="Bahnschrift Light"/>
              </a:rPr>
              <a:t>* через ЕПГУ</a:t>
            </a:r>
            <a:endParaRPr/>
          </a:p>
          <a:p>
            <a:pPr algn="ctr">
              <a:defRPr/>
            </a:pPr>
            <a:r>
              <a:rPr lang="ru-RU" sz="1800">
                <a:latin typeface="Bahnschrift Light"/>
              </a:rPr>
              <a:t>(ст. 93, 89, 39-43  ФЗ № 248)</a:t>
            </a:r>
            <a:endParaRPr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636229" y="6020515"/>
            <a:ext cx="4720607" cy="479490"/>
          </a:xfrm>
          <a:prstGeom prst="rect">
            <a:avLst/>
          </a:prstGeom>
          <a:ln>
            <a:prstDash val="sys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/>
              <a:t>**исключение: предписание по итогам ПГН, если сведения о ПГН не внесены в ЕРКНМ</a:t>
            </a:r>
            <a:endParaRPr/>
          </a:p>
        </p:txBody>
      </p:sp>
      <p:sp>
        <p:nvSpPr>
          <p:cNvPr id="13" name="Прямоугольник 12"/>
          <p:cNvSpPr/>
          <p:nvPr/>
        </p:nvSpPr>
        <p:spPr bwMode="auto">
          <a:xfrm>
            <a:off x="8033319" y="1549225"/>
            <a:ext cx="1557342" cy="914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/>
              <a:t>Через ЕПГУ</a:t>
            </a:r>
            <a:endParaRPr/>
          </a:p>
        </p:txBody>
      </p:sp>
      <p:sp>
        <p:nvSpPr>
          <p:cNvPr id="14" name="Стрелка вправо 43"/>
          <p:cNvSpPr/>
          <p:nvPr/>
        </p:nvSpPr>
        <p:spPr bwMode="auto">
          <a:xfrm rot="19365316" flipH="1">
            <a:off x="6240253" y="2236144"/>
            <a:ext cx="1664724" cy="576301"/>
          </a:xfrm>
          <a:prstGeom prst="right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>
                <a:solidFill>
                  <a:schemeClr val="accent2">
                    <a:lumMod val="50000"/>
                  </a:schemeClr>
                </a:solidFill>
              </a:rPr>
              <a:t>5 раб. дней</a:t>
            </a:r>
            <a:endParaRPr/>
          </a:p>
        </p:txBody>
      </p:sp>
      <p:sp>
        <p:nvSpPr>
          <p:cNvPr id="15" name="Прямоугольник 14"/>
          <p:cNvSpPr/>
          <p:nvPr/>
        </p:nvSpPr>
        <p:spPr bwMode="auto">
          <a:xfrm>
            <a:off x="5785222" y="3208714"/>
            <a:ext cx="1901281" cy="97705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/>
              <a:t>Решение</a:t>
            </a:r>
            <a:endParaRPr/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9365001" y="2952621"/>
            <a:ext cx="2057407" cy="55643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/>
              <a:t>Доводы не подтверждены</a:t>
            </a:r>
            <a:endParaRPr lang="ru-RU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 bwMode="auto">
          <a:xfrm>
            <a:off x="5081633" y="4796552"/>
            <a:ext cx="3308457" cy="79319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/>
              <a:t>Ходатайство содержит доводы, которые подтверждаются документами</a:t>
            </a:r>
            <a:endParaRPr lang="ru-RU">
              <a:solidFill>
                <a:srgbClr val="FF0000"/>
              </a:solidFill>
            </a:endParaRPr>
          </a:p>
        </p:txBody>
      </p:sp>
      <p:sp>
        <p:nvSpPr>
          <p:cNvPr id="19" name="Прямоугольник: скругленные углы 18"/>
          <p:cNvSpPr/>
          <p:nvPr/>
        </p:nvSpPr>
        <p:spPr bwMode="auto">
          <a:xfrm>
            <a:off x="9233891" y="3979733"/>
            <a:ext cx="2319627" cy="1047404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800">
                <a:latin typeface="Bahnschrift Light"/>
              </a:rPr>
              <a:t>Отказ в продлении</a:t>
            </a:r>
            <a:endParaRPr/>
          </a:p>
        </p:txBody>
      </p:sp>
      <p:sp>
        <p:nvSpPr>
          <p:cNvPr id="20" name="Прямоугольник: скругленные углы 19"/>
          <p:cNvSpPr/>
          <p:nvPr/>
        </p:nvSpPr>
        <p:spPr bwMode="auto">
          <a:xfrm>
            <a:off x="8525752" y="5673051"/>
            <a:ext cx="3030019" cy="1047404"/>
          </a:xfrm>
          <a:prstGeom prst="roundRect">
            <a:avLst>
              <a:gd name="adj" fmla="val 16667"/>
            </a:avLst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/>
              <a:t>Отсрочить на срок до </a:t>
            </a:r>
            <a:br>
              <a:rPr lang="ru-RU"/>
            </a:br>
            <a:r>
              <a:rPr lang="ru-RU"/>
              <a:t>1 года, при наличии обстоятельств</a:t>
            </a:r>
            <a:endParaRPr lang="ru-RU" sz="1800">
              <a:latin typeface="Bahnschrift Light"/>
            </a:endParaRPr>
          </a:p>
        </p:txBody>
      </p:sp>
      <p:cxnSp>
        <p:nvCxnSpPr>
          <p:cNvPr id="21" name="Прямая со стрелкой 20"/>
          <p:cNvCxnSpPr>
            <a:cxnSpLocks/>
            <a:stCxn id="8" idx="3"/>
          </p:cNvCxnSpPr>
          <p:nvPr/>
        </p:nvCxnSpPr>
        <p:spPr bwMode="auto">
          <a:xfrm>
            <a:off x="2628880" y="2243126"/>
            <a:ext cx="510050" cy="7088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cxnSpLocks/>
            <a:stCxn id="15" idx="3"/>
            <a:endCxn id="16" idx="1"/>
          </p:cNvCxnSpPr>
          <p:nvPr/>
        </p:nvCxnSpPr>
        <p:spPr bwMode="auto">
          <a:xfrm flipV="1">
            <a:off x="7686503" y="3230838"/>
            <a:ext cx="1678498" cy="4664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cxnSpLocks/>
            <a:stCxn id="15" idx="2"/>
            <a:endCxn id="17" idx="0"/>
          </p:cNvCxnSpPr>
          <p:nvPr/>
        </p:nvCxnSpPr>
        <p:spPr bwMode="auto">
          <a:xfrm flipH="1">
            <a:off x="6735862" y="4185769"/>
            <a:ext cx="1" cy="61078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cxnSpLocks/>
            <a:stCxn id="16" idx="2"/>
            <a:endCxn id="19" idx="0"/>
          </p:cNvCxnSpPr>
          <p:nvPr/>
        </p:nvCxnSpPr>
        <p:spPr bwMode="auto">
          <a:xfrm>
            <a:off x="10393705" y="3509054"/>
            <a:ext cx="0" cy="4706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>
            <a:cxnSpLocks/>
            <a:stCxn id="17" idx="3"/>
          </p:cNvCxnSpPr>
          <p:nvPr/>
        </p:nvCxnSpPr>
        <p:spPr bwMode="auto">
          <a:xfrm>
            <a:off x="8390090" y="5193148"/>
            <a:ext cx="1326898" cy="39659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ru-RU"/>
              <a:t>Консультирование</a:t>
            </a:r>
            <a:endParaRPr lang="ru-RU" sz="330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9284940" y="783499"/>
            <a:ext cx="432048" cy="486296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 bwMode="auto">
          <a:xfrm>
            <a:off x="8688288" y="814281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  <a:defRPr/>
            </a:pPr>
            <a:r>
              <a:rPr lang="ru-RU" sz="1200" b="1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ea typeface="Tahoma"/>
                <a:cs typeface="Tahoma"/>
              </a:rPr>
              <a:t>Приволжское управление </a:t>
            </a:r>
            <a:endParaRPr/>
          </a:p>
          <a:p>
            <a:pPr marL="1082675">
              <a:lnSpc>
                <a:spcPct val="90000"/>
              </a:lnSpc>
              <a:defRPr/>
            </a:pPr>
            <a:r>
              <a:rPr lang="ru-RU" sz="1200" b="1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ea typeface="Tahoma"/>
                <a:cs typeface="Tahoma"/>
              </a:rPr>
              <a:t>Ростехнадзора</a:t>
            </a:r>
            <a:endParaRPr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 bwMode="auto">
          <a:xfrm>
            <a:off x="839788" y="1546167"/>
            <a:ext cx="10665027" cy="5153891"/>
          </a:xfrm>
          <a:prstGeom prst="rect">
            <a:avLst/>
          </a:prstGeom>
          <a:ln>
            <a:solidFill>
              <a:schemeClr val="accent6"/>
            </a:solidFill>
          </a:ln>
        </p:spPr>
        <p:txBody>
          <a:bodyPr>
            <a:normAutofit fontScale="32500" lnSpcReduction="20000"/>
          </a:bodyPr>
          <a:lstStyle/>
          <a:p>
            <a:pPr algn="ctr">
              <a:defRPr/>
            </a:pPr>
            <a:r>
              <a:rPr lang="ru-RU" sz="7400" b="0"/>
              <a:t>Статья 50 ФЗ от 31.07.2020 № 248-ФЗ</a:t>
            </a:r>
            <a:endParaRPr/>
          </a:p>
          <a:p>
            <a:pPr indent="457200" algn="just">
              <a:buFont typeface="Wingdings"/>
              <a:buChar char="q"/>
              <a:defRPr/>
            </a:pPr>
            <a:r>
              <a:rPr lang="ru-RU" sz="5500" b="0"/>
              <a:t>По обращениям контролируемых лиц и их представителей осуществляется консультирование.</a:t>
            </a:r>
            <a:endParaRPr/>
          </a:p>
          <a:p>
            <a:pPr indent="457200" algn="just">
              <a:buFont typeface="Wingdings"/>
              <a:buChar char="q"/>
              <a:defRPr/>
            </a:pPr>
            <a:r>
              <a:rPr lang="ru-RU" sz="5500" b="0"/>
              <a:t>Консультирование может осуществляться должностным лицом контрольного (надзорного) органа </a:t>
            </a:r>
            <a:br>
              <a:rPr lang="ru-RU" sz="5500" b="0"/>
            </a:br>
            <a:r>
              <a:rPr lang="ru-RU" sz="5500" b="0"/>
              <a:t>по телефону, посредством видео-конференц-связи, на личном приеме либо в ходе проведения профилактического мероприятия, контрольного (надзорного) мероприятия.</a:t>
            </a:r>
            <a:endParaRPr/>
          </a:p>
          <a:p>
            <a:pPr indent="457200" algn="just">
              <a:buFont typeface="Wingdings"/>
              <a:buChar char="q"/>
              <a:defRPr/>
            </a:pPr>
            <a:r>
              <a:rPr lang="ru-RU" sz="5500" b="0"/>
              <a:t>Консультирование осуществляется по следующим вопросам:</a:t>
            </a:r>
            <a:endParaRPr/>
          </a:p>
          <a:p>
            <a:pPr indent="457200" algn="just">
              <a:buFont typeface="Wingdings"/>
              <a:buChar char="ü"/>
              <a:defRPr/>
            </a:pPr>
            <a:r>
              <a:rPr lang="ru-RU" sz="5500" b="0"/>
              <a:t>разъяснение положений нормативных правовых актов, содержащих обязательные требования, оценка соблюдения которых осуществляется в рамках вида надзора;</a:t>
            </a:r>
            <a:endParaRPr/>
          </a:p>
          <a:p>
            <a:pPr indent="457200" algn="just">
              <a:buFont typeface="Wingdings"/>
              <a:buChar char="ü"/>
              <a:defRPr/>
            </a:pPr>
            <a:r>
              <a:rPr lang="ru-RU" sz="5500" b="0"/>
              <a:t>разъяснение положений нормативных правовых актов, регламентирующих порядок осуществления федерального государственного надзора;</a:t>
            </a:r>
            <a:endParaRPr/>
          </a:p>
          <a:p>
            <a:pPr indent="457200" algn="just">
              <a:buFont typeface="Wingdings"/>
              <a:buChar char="ü"/>
              <a:defRPr/>
            </a:pPr>
            <a:r>
              <a:rPr lang="ru-RU" sz="5500" b="0"/>
              <a:t>порядок обжалования действий или бездействия должностных лиц.</a:t>
            </a:r>
            <a:endParaRPr/>
          </a:p>
          <a:p>
            <a:pPr indent="457200" algn="just">
              <a:buFont typeface="Wingdings"/>
              <a:buChar char="q"/>
              <a:defRPr/>
            </a:pPr>
            <a:endParaRPr lang="ru-RU" sz="5500" b="0">
              <a:highlight>
                <a:srgbClr val="FFFF00"/>
              </a:highlight>
            </a:endParaRPr>
          </a:p>
          <a:p>
            <a:pPr indent="457200" algn="just">
              <a:buFont typeface="Wingdings"/>
              <a:buChar char="q"/>
              <a:defRPr/>
            </a:pPr>
            <a:r>
              <a:rPr lang="ru-RU" sz="5500" b="0"/>
              <a:t>Проведение консультирования предусмотрено при осуществлении:</a:t>
            </a:r>
            <a:endParaRPr/>
          </a:p>
          <a:p>
            <a:pPr indent="457200" algn="just">
              <a:buFont typeface="Wingdings"/>
              <a:buChar char="ü"/>
              <a:defRPr/>
            </a:pPr>
            <a:r>
              <a:rPr lang="ru-RU" sz="5500" b="0"/>
              <a:t>федерального государственного надзора в области промышленной безопасности;</a:t>
            </a:r>
            <a:endParaRPr/>
          </a:p>
          <a:p>
            <a:pPr indent="457200" algn="just">
              <a:buFont typeface="Wingdings"/>
              <a:buChar char="ü"/>
              <a:defRPr/>
            </a:pPr>
            <a:r>
              <a:rPr lang="ru-RU" sz="5500" b="0"/>
              <a:t>федерального государственного надзора в области безопасности ГТС;</a:t>
            </a:r>
            <a:endParaRPr/>
          </a:p>
          <a:p>
            <a:pPr indent="457200" algn="just">
              <a:buFont typeface="Wingdings"/>
              <a:buChar char="ü"/>
              <a:defRPr/>
            </a:pPr>
            <a:r>
              <a:rPr lang="ru-RU" sz="5500" b="0"/>
              <a:t>федерального государственного горного надзора;</a:t>
            </a:r>
            <a:endParaRPr/>
          </a:p>
          <a:p>
            <a:pPr indent="457200" algn="just">
              <a:buFont typeface="Wingdings"/>
              <a:buChar char="ü"/>
              <a:defRPr/>
            </a:pPr>
            <a:r>
              <a:rPr lang="ru-RU" sz="5500" b="0"/>
              <a:t>федерального государственного строительного надзора.</a:t>
            </a:r>
            <a:endParaRPr lang="ru-RU" sz="3500" b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157942"/>
            <a:ext cx="10515600" cy="13255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/>
              <a:t>Профилактический визит</a:t>
            </a:r>
            <a:endParaRPr lang="ru-RU" sz="330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9284940" y="783499"/>
            <a:ext cx="432048" cy="486296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 bwMode="auto">
          <a:xfrm>
            <a:off x="8688288" y="814281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  <a:defRPr/>
            </a:pPr>
            <a:r>
              <a:rPr lang="ru-RU" sz="1200" b="1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ea typeface="Tahoma"/>
                <a:cs typeface="Tahoma"/>
              </a:rPr>
              <a:t>Приволжское управление </a:t>
            </a:r>
            <a:endParaRPr/>
          </a:p>
          <a:p>
            <a:pPr marL="1082675">
              <a:lnSpc>
                <a:spcPct val="90000"/>
              </a:lnSpc>
              <a:defRPr/>
            </a:pPr>
            <a:r>
              <a:rPr lang="ru-RU" sz="1200" b="1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ea typeface="Tahoma"/>
                <a:cs typeface="Tahoma"/>
              </a:rPr>
              <a:t>Ростехнадзора</a:t>
            </a:r>
            <a:endParaRPr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 bwMode="auto">
          <a:xfrm>
            <a:off x="839788" y="1681162"/>
            <a:ext cx="10665027" cy="5018896"/>
          </a:xfrm>
          <a:prstGeom prst="rect">
            <a:avLst/>
          </a:prstGeom>
          <a:ln>
            <a:solidFill>
              <a:schemeClr val="accent6"/>
            </a:solidFill>
          </a:ln>
        </p:spPr>
        <p:txBody>
          <a:bodyPr>
            <a:normAutofit fontScale="62500" lnSpcReduction="20000"/>
          </a:bodyPr>
          <a:lstStyle/>
          <a:p>
            <a:pPr algn="ctr">
              <a:defRPr/>
            </a:pPr>
            <a:r>
              <a:rPr lang="ru-RU" sz="3500" b="0"/>
              <a:t>Статья 52 ФЗ от 31.07.2020 № 248-ФЗ</a:t>
            </a:r>
            <a:endParaRPr/>
          </a:p>
          <a:p>
            <a:pPr marL="457200" indent="-457200" algn="just">
              <a:buFont typeface="Wingdings"/>
              <a:buChar char="q"/>
              <a:defRPr/>
            </a:pPr>
            <a:endParaRPr lang="ru-RU" sz="3500" b="0"/>
          </a:p>
          <a:p>
            <a:pPr marL="457200" indent="-457200" algn="just">
              <a:buFont typeface="Wingdings"/>
              <a:buChar char="q"/>
              <a:defRPr/>
            </a:pPr>
            <a:r>
              <a:rPr lang="ru-RU" sz="3500" b="0"/>
              <a:t>Право контролируемого лица на обращение в контрольный (надзорный) орган </a:t>
            </a:r>
            <a:br>
              <a:rPr lang="ru-RU" sz="3500" b="0"/>
            </a:br>
            <a:r>
              <a:rPr lang="ru-RU" sz="3500" b="0"/>
              <a:t>с заявлением о проведении в отношении него профилактического визита (ПВ).</a:t>
            </a:r>
            <a:endParaRPr/>
          </a:p>
          <a:p>
            <a:pPr marL="457200" indent="-457200" algn="just">
              <a:buFont typeface="Wingdings"/>
              <a:buChar char="q"/>
              <a:defRPr/>
            </a:pPr>
            <a:r>
              <a:rPr lang="ru-RU" sz="3500" b="0"/>
              <a:t>Срок рассмотрения заявления (10 рабочих дней с даты регистрации заявления). Решения принимаемые по итогам рассмотрения заявления (о проведении ПВ, </a:t>
            </a:r>
            <a:br>
              <a:rPr lang="ru-RU" sz="3500" b="0"/>
            </a:br>
            <a:r>
              <a:rPr lang="ru-RU" sz="3500" b="0"/>
              <a:t>об отказе в проведении ПВ).</a:t>
            </a:r>
            <a:endParaRPr/>
          </a:p>
          <a:p>
            <a:pPr marL="457200" indent="-457200" algn="just">
              <a:buFont typeface="Wingdings"/>
              <a:buChar char="q"/>
              <a:defRPr/>
            </a:pPr>
            <a:r>
              <a:rPr lang="ru-RU" sz="3500" b="0"/>
              <a:t>Основания для отказа в проведении ПВ (пункт 12).</a:t>
            </a:r>
            <a:endParaRPr/>
          </a:p>
          <a:p>
            <a:pPr marL="457200" indent="-457200" algn="just">
              <a:buFont typeface="Wingdings"/>
              <a:buChar char="q"/>
              <a:defRPr/>
            </a:pPr>
            <a:r>
              <a:rPr lang="ru-RU" sz="3500" b="0"/>
              <a:t>Планирование ПВ в случае принятия решения о проведении ПВ по заявлению контролируемого лица (в течение 20 рабочих дней согласовывается дата проведения ПВ).</a:t>
            </a:r>
            <a:endParaRPr/>
          </a:p>
          <a:p>
            <a:pPr algn="just">
              <a:defRPr/>
            </a:pPr>
            <a:endParaRPr lang="ru-RU" sz="3500" b="0"/>
          </a:p>
          <a:p>
            <a:pPr marL="457200" indent="-457200" algn="just">
              <a:buFont typeface="Wingdings"/>
              <a:buChar char="q"/>
              <a:defRPr/>
            </a:pPr>
            <a:r>
              <a:rPr lang="ru-RU" sz="3500" b="0"/>
              <a:t>Проведение ПВ предусмотрено в рамках:</a:t>
            </a:r>
            <a:endParaRPr lang="en-US" sz="3500" b="0"/>
          </a:p>
          <a:p>
            <a:pPr marL="457200" indent="-457200" algn="just">
              <a:buFont typeface="Wingdings"/>
              <a:buChar char="ü"/>
              <a:defRPr/>
            </a:pPr>
            <a:r>
              <a:rPr lang="ru-RU" sz="3500" b="0"/>
              <a:t>федерального государственного горного надзора;</a:t>
            </a:r>
            <a:endParaRPr lang="en-US" sz="3500" b="0"/>
          </a:p>
          <a:p>
            <a:pPr marL="457200" indent="-457200" algn="just">
              <a:buFont typeface="Wingdings"/>
              <a:buChar char="ü"/>
              <a:defRPr/>
            </a:pPr>
            <a:r>
              <a:rPr lang="ru-RU" sz="3500" b="0"/>
              <a:t>федерального государственного строительного надзора.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>
            <a:noAutofit/>
          </a:bodyPr>
          <a:lstStyle/>
          <a:p>
            <a:pPr>
              <a:defRPr/>
            </a:pPr>
            <a:r>
              <a:rPr lang="ru-RU" sz="3200"/>
              <a:t>Рассмотрение заявлений о проведении</a:t>
            </a:r>
            <a:br>
              <a:rPr lang="ru-RU" sz="3200"/>
            </a:br>
            <a:r>
              <a:rPr lang="ru-RU" sz="3200"/>
              <a:t>профилактических мероприятий</a:t>
            </a:r>
            <a:br>
              <a:rPr lang="ru-RU" sz="3000"/>
            </a:br>
            <a:r>
              <a:rPr lang="ru-RU" sz="2400"/>
              <a:t>(ГИС «Типовое облачное решение по осуществлению</a:t>
            </a:r>
            <a:br>
              <a:rPr lang="ru-RU" sz="2400"/>
            </a:br>
            <a:r>
              <a:rPr lang="ru-RU" sz="2400"/>
              <a:t>контрольно-надзорной деятельности»)</a:t>
            </a:r>
            <a:endParaRPr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9284940" y="783499"/>
            <a:ext cx="432048" cy="486296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 bwMode="auto">
          <a:xfrm>
            <a:off x="8688288" y="814281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 marR="0" lvl="0" indent="0" algn="l" defTabSz="914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1200" b="1" i="0" u="none" strike="noStrike" cap="none" spc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latin typeface="Tahoma"/>
                <a:ea typeface="Tahoma"/>
                <a:cs typeface="Tahoma"/>
              </a:rPr>
              <a:t>Приволжское управление </a:t>
            </a:r>
            <a:endParaRPr/>
          </a:p>
          <a:p>
            <a:pPr marL="1082675" marR="0" lvl="0" indent="0" algn="l" defTabSz="914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1200" b="1" i="0" u="none" strike="noStrike" cap="none" spc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latin typeface="Tahoma"/>
                <a:ea typeface="Tahoma"/>
                <a:cs typeface="Tahoma"/>
              </a:rPr>
              <a:t>Ростехнадзора</a:t>
            </a:r>
            <a:endParaRPr/>
          </a:p>
        </p:txBody>
      </p:sp>
      <p:sp>
        <p:nvSpPr>
          <p:cNvPr id="14" name="Содержимое 5"/>
          <p:cNvSpPr txBox="1"/>
          <p:nvPr/>
        </p:nvSpPr>
        <p:spPr bwMode="auto">
          <a:xfrm>
            <a:off x="722518" y="4440979"/>
            <a:ext cx="3682767" cy="1025888"/>
          </a:xfrm>
          <a:prstGeom prst="roundRect">
            <a:avLst>
              <a:gd name="adj" fmla="val 16667"/>
            </a:avLst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0" indent="0" algn="l" defTabSz="914400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defRPr/>
            </a:pPr>
            <a:r>
              <a:rPr lang="ru-RU" sz="2400" b="0" i="0" u="none" strike="noStrike" cap="none" spc="0">
                <a:ln>
                  <a:noFill/>
                </a:ln>
                <a:solidFill>
                  <a:prstClr val="white"/>
                </a:solidFill>
                <a:latin typeface="Calibri"/>
                <a:ea typeface="+mn-ea"/>
                <a:cs typeface="+mn-cs"/>
              </a:rPr>
              <a:t>Профилактический визит</a:t>
            </a:r>
            <a:endParaRPr/>
          </a:p>
        </p:txBody>
      </p:sp>
      <p:sp>
        <p:nvSpPr>
          <p:cNvPr id="21" name="Скругленный прямоугольник 4"/>
          <p:cNvSpPr/>
          <p:nvPr/>
        </p:nvSpPr>
        <p:spPr bwMode="auto">
          <a:xfrm>
            <a:off x="722518" y="2584639"/>
            <a:ext cx="2772966" cy="1025888"/>
          </a:xfrm>
          <a:prstGeom prst="roundRect">
            <a:avLst>
              <a:gd name="adj" fmla="val 16667"/>
            </a:avLst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2000" b="0" i="0" u="none" strike="noStrike" cap="none" spc="0">
                <a:ln>
                  <a:noFill/>
                </a:ln>
                <a:solidFill>
                  <a:prstClr val="white"/>
                </a:solidFill>
                <a:latin typeface="Calibri"/>
                <a:ea typeface="+mn-ea"/>
                <a:cs typeface="+mn-cs"/>
              </a:rPr>
              <a:t>Консультирование</a:t>
            </a:r>
            <a:endParaRPr/>
          </a:p>
        </p:txBody>
      </p:sp>
      <p:cxnSp>
        <p:nvCxnSpPr>
          <p:cNvPr id="23" name="Прямая со стрелкой 22"/>
          <p:cNvCxnSpPr>
            <a:cxnSpLocks/>
          </p:cNvCxnSpPr>
          <p:nvPr/>
        </p:nvCxnSpPr>
        <p:spPr bwMode="auto">
          <a:xfrm flipH="1">
            <a:off x="1208016" y="1818346"/>
            <a:ext cx="822120" cy="72985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cxnSpLocks/>
          </p:cNvCxnSpPr>
          <p:nvPr/>
        </p:nvCxnSpPr>
        <p:spPr bwMode="auto">
          <a:xfrm flipH="1">
            <a:off x="2989229" y="1846071"/>
            <a:ext cx="2294601" cy="255492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 bwMode="auto">
          <a:xfrm>
            <a:off x="937470" y="6060054"/>
            <a:ext cx="8141515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ru-RU"/>
              <a:t>Срок рассмотрения - в течение 10 рабочих дней со дня регистрации заявления.</a:t>
            </a:r>
            <a:endParaRPr/>
          </a:p>
        </p:txBody>
      </p:sp>
      <p:sp>
        <p:nvSpPr>
          <p:cNvPr id="15" name="Прямоугольник 14"/>
          <p:cNvSpPr/>
          <p:nvPr/>
        </p:nvSpPr>
        <p:spPr bwMode="auto">
          <a:xfrm>
            <a:off x="7594353" y="1878627"/>
            <a:ext cx="3381174" cy="1018686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/>
              <a:t>Подтверждение записи</a:t>
            </a:r>
            <a:endParaRPr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7594353" y="3107451"/>
            <a:ext cx="3381174" cy="122668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/>
              <a:t>Предложение о новой дате проведения профилактического мероприятия</a:t>
            </a:r>
            <a:endParaRPr/>
          </a:p>
        </p:txBody>
      </p:sp>
      <p:sp>
        <p:nvSpPr>
          <p:cNvPr id="29" name="Прямоугольник 28"/>
          <p:cNvSpPr/>
          <p:nvPr/>
        </p:nvSpPr>
        <p:spPr bwMode="auto">
          <a:xfrm>
            <a:off x="7594354" y="4537075"/>
            <a:ext cx="3381173" cy="107130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/>
              <a:t>Отказ в рассмотрении</a:t>
            </a:r>
            <a:endParaRPr/>
          </a:p>
        </p:txBody>
      </p:sp>
      <p:sp>
        <p:nvSpPr>
          <p:cNvPr id="52" name="Правая фигурная скобка 51"/>
          <p:cNvSpPr/>
          <p:nvPr/>
        </p:nvSpPr>
        <p:spPr bwMode="auto">
          <a:xfrm>
            <a:off x="6036284" y="1878627"/>
            <a:ext cx="672014" cy="3775552"/>
          </a:xfrm>
          <a:prstGeom prst="rightBrace">
            <a:avLst>
              <a:gd name="adj1" fmla="val 80736"/>
              <a:gd name="adj2" fmla="val 49172"/>
            </a:avLst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>
            <a:noAutofit/>
          </a:bodyPr>
          <a:lstStyle/>
          <a:p>
            <a:pPr>
              <a:defRPr/>
            </a:pPr>
            <a:r>
              <a:rPr lang="ru-RU" sz="3200"/>
              <a:t>Постановление Правительства РФ</a:t>
            </a:r>
            <a:br>
              <a:rPr lang="ru-RU" sz="3200"/>
            </a:br>
            <a:r>
              <a:rPr lang="ru-RU" sz="3200"/>
              <a:t>от 18.07.2024 № 980</a:t>
            </a:r>
            <a:endParaRPr lang="ru-RU" sz="240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9284940" y="783499"/>
            <a:ext cx="432048" cy="486296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 bwMode="auto">
          <a:xfrm>
            <a:off x="8688288" y="814281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 marR="0" lvl="0" indent="0" algn="l" defTabSz="914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1200" b="1" i="0" u="none" strike="noStrike" cap="none" spc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latin typeface="Tahoma"/>
                <a:ea typeface="Tahoma"/>
                <a:cs typeface="Tahoma"/>
              </a:rPr>
              <a:t>Приволжское управление </a:t>
            </a:r>
            <a:endParaRPr/>
          </a:p>
          <a:p>
            <a:pPr marL="1082675" marR="0" lvl="0" indent="0" algn="l" defTabSz="914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1200" b="1" i="0" u="none" strike="noStrike" cap="none" spc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latin typeface="Tahoma"/>
                <a:ea typeface="Tahoma"/>
                <a:cs typeface="Tahoma"/>
              </a:rPr>
              <a:t>Ростехнадзора</a:t>
            </a:r>
            <a:endParaRPr/>
          </a:p>
        </p:txBody>
      </p:sp>
      <p:sp>
        <p:nvSpPr>
          <p:cNvPr id="14" name="Содержимое 5"/>
          <p:cNvSpPr txBox="1"/>
          <p:nvPr/>
        </p:nvSpPr>
        <p:spPr bwMode="auto">
          <a:xfrm>
            <a:off x="4223101" y="3895791"/>
            <a:ext cx="3682767" cy="1025888"/>
          </a:xfrm>
          <a:prstGeom prst="roundRect">
            <a:avLst>
              <a:gd name="adj" fmla="val 16667"/>
            </a:avLst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10000"/>
          </a:bodyPr>
          <a:lstStyle>
            <a:lvl1pPr marL="0" indent="0" algn="l" defTabSz="914400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defRPr/>
            </a:pPr>
            <a:r>
              <a:rPr lang="ru-RU" sz="2400" b="0" i="0" u="none" strike="noStrike" cap="none" spc="0">
                <a:ln>
                  <a:noFill/>
                </a:ln>
                <a:solidFill>
                  <a:prstClr val="white"/>
                </a:solidFill>
                <a:latin typeface="Calibri"/>
                <a:ea typeface="+mn-ea"/>
                <a:cs typeface="+mn-cs"/>
              </a:rPr>
              <a:t>Решение о проведении профилактического мероприятия </a:t>
            </a:r>
            <a:endParaRPr/>
          </a:p>
        </p:txBody>
      </p:sp>
      <p:sp>
        <p:nvSpPr>
          <p:cNvPr id="21" name="Скругленный прямоугольник 4"/>
          <p:cNvSpPr/>
          <p:nvPr/>
        </p:nvSpPr>
        <p:spPr bwMode="auto">
          <a:xfrm>
            <a:off x="1132898" y="2978537"/>
            <a:ext cx="2772966" cy="1025888"/>
          </a:xfrm>
          <a:prstGeom prst="roundRect">
            <a:avLst>
              <a:gd name="adj" fmla="val 16667"/>
            </a:avLst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2000" b="0" i="0" u="none" strike="noStrike" cap="none" spc="0">
                <a:ln>
                  <a:noFill/>
                </a:ln>
                <a:solidFill>
                  <a:prstClr val="white"/>
                </a:solidFill>
                <a:latin typeface="Calibri"/>
                <a:ea typeface="+mn-ea"/>
                <a:cs typeface="+mn-cs"/>
              </a:rPr>
              <a:t>Решение о проведении КНМ </a:t>
            </a:r>
            <a:endParaRPr/>
          </a:p>
        </p:txBody>
      </p:sp>
      <p:cxnSp>
        <p:nvCxnSpPr>
          <p:cNvPr id="23" name="Прямая со стрелкой 22"/>
          <p:cNvCxnSpPr>
            <a:cxnSpLocks/>
          </p:cNvCxnSpPr>
          <p:nvPr/>
        </p:nvCxnSpPr>
        <p:spPr bwMode="auto">
          <a:xfrm flipH="1">
            <a:off x="2084884" y="2092336"/>
            <a:ext cx="1857942" cy="8606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cxnSpLocks/>
          </p:cNvCxnSpPr>
          <p:nvPr/>
        </p:nvCxnSpPr>
        <p:spPr bwMode="auto">
          <a:xfrm>
            <a:off x="6095245" y="2041173"/>
            <a:ext cx="0" cy="18237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 bwMode="auto">
          <a:xfrm>
            <a:off x="956345" y="5720553"/>
            <a:ext cx="9706062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defRPr/>
            </a:pPr>
            <a:r>
              <a:rPr lang="ru-RU"/>
              <a:t>Предусмотрена возможность формирования выписки, содержащей информацию об указанном мероприятии с QR-кодом.  </a:t>
            </a:r>
            <a:endParaRPr/>
          </a:p>
        </p:txBody>
      </p:sp>
      <p:sp>
        <p:nvSpPr>
          <p:cNvPr id="16" name="Содержимое 5"/>
          <p:cNvSpPr txBox="1"/>
          <p:nvPr/>
        </p:nvSpPr>
        <p:spPr bwMode="auto">
          <a:xfrm>
            <a:off x="8186143" y="3005830"/>
            <a:ext cx="3682767" cy="1025888"/>
          </a:xfrm>
          <a:prstGeom prst="roundRect">
            <a:avLst>
              <a:gd name="adj" fmla="val 16667"/>
            </a:avLst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10000"/>
          </a:bodyPr>
          <a:lstStyle>
            <a:lvl1pPr marL="0" indent="0" algn="l" defTabSz="914400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defRPr/>
            </a:pPr>
            <a:r>
              <a:rPr lang="ru-RU" sz="2400" b="0" i="0" u="none" strike="noStrike" cap="none" spc="0">
                <a:ln>
                  <a:noFill/>
                </a:ln>
                <a:solidFill>
                  <a:prstClr val="white"/>
                </a:solidFill>
                <a:latin typeface="Calibri"/>
                <a:ea typeface="+mn-ea"/>
                <a:cs typeface="+mn-cs"/>
              </a:rPr>
              <a:t>Предостережение о недопустимости нарушения обязательных требований</a:t>
            </a:r>
            <a:endParaRPr/>
          </a:p>
        </p:txBody>
      </p:sp>
      <p:sp>
        <p:nvSpPr>
          <p:cNvPr id="18" name="TextBox 17"/>
          <p:cNvSpPr txBox="1"/>
          <p:nvPr/>
        </p:nvSpPr>
        <p:spPr bwMode="auto">
          <a:xfrm>
            <a:off x="1375572" y="1627465"/>
            <a:ext cx="103774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ts val="500"/>
              </a:spcBef>
              <a:spcAft>
                <a:spcPts val="500"/>
              </a:spcAft>
              <a:defRPr/>
            </a:pPr>
            <a:r>
              <a:rPr lang="ru-RU"/>
              <a:t>Путем внесения соответствующей информации в ЕРКНМ принимается (объявляется)</a:t>
            </a:r>
            <a:endParaRPr/>
          </a:p>
        </p:txBody>
      </p:sp>
      <p:sp>
        <p:nvSpPr>
          <p:cNvPr id="22" name="TextBox 21"/>
          <p:cNvSpPr txBox="1"/>
          <p:nvPr/>
        </p:nvSpPr>
        <p:spPr bwMode="auto">
          <a:xfrm>
            <a:off x="956345" y="5106976"/>
            <a:ext cx="9706062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ru-RU"/>
              <a:t>Не предусмотрено вынесение отдельного документа, в том числе на бумажном носителе.</a:t>
            </a:r>
            <a:endParaRPr/>
          </a:p>
        </p:txBody>
      </p:sp>
      <p:cxnSp>
        <p:nvCxnSpPr>
          <p:cNvPr id="28" name="Прямая со стрелкой 27"/>
          <p:cNvCxnSpPr>
            <a:cxnSpLocks/>
          </p:cNvCxnSpPr>
          <p:nvPr/>
        </p:nvCxnSpPr>
        <p:spPr bwMode="auto">
          <a:xfrm>
            <a:off x="7768206" y="2072081"/>
            <a:ext cx="2088857" cy="8809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1524000" y="1987550"/>
            <a:ext cx="91440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endParaRPr lang="ru-RU" b="1" cap="all">
              <a:solidFill>
                <a:schemeClr val="accent6">
                  <a:lumMod val="75000"/>
                </a:schemeClr>
              </a:solidFill>
              <a:latin typeface="Arial"/>
              <a:cs typeface="Arial"/>
            </a:endParaRPr>
          </a:p>
          <a:p>
            <a:pPr algn="ctr">
              <a:defRPr/>
            </a:pPr>
            <a:endParaRPr lang="ru-RU" sz="2400">
              <a:solidFill>
                <a:schemeClr val="accent6"/>
              </a:solidFill>
            </a:endParaRPr>
          </a:p>
          <a:p>
            <a:pPr algn="ctr">
              <a:defRPr/>
            </a:pPr>
            <a:r>
              <a:rPr lang="ru-RU" sz="2400">
                <a:solidFill>
                  <a:schemeClr val="accent6"/>
                </a:solidFill>
              </a:rPr>
              <a:t>Благодарю за внимание!</a:t>
            </a:r>
            <a:endParaRPr lang="ru-RU" sz="2400">
              <a:solidFill>
                <a:schemeClr val="accent6"/>
              </a:solidFill>
            </a:endParaRPr>
          </a:p>
          <a:p>
            <a:pPr algn="ctr">
              <a:defRPr/>
            </a:pPr>
            <a:endParaRPr lang="ru-RU" b="1" cap="all">
              <a:solidFill>
                <a:schemeClr val="accent6">
                  <a:lumMod val="75000"/>
                </a:schemeClr>
              </a:solidFill>
              <a:latin typeface="Arial"/>
              <a:cs typeface="Arial"/>
            </a:endParaRPr>
          </a:p>
          <a:p>
            <a:pPr algn="ctr">
              <a:defRPr/>
            </a:pPr>
            <a:endParaRPr lang="ru-RU" b="1" cap="all">
              <a:solidFill>
                <a:schemeClr val="accent6">
                  <a:lumMod val="75000"/>
                </a:schemeClr>
              </a:solidFill>
              <a:latin typeface="Arial"/>
              <a:cs typeface="Arial"/>
            </a:endParaRPr>
          </a:p>
          <a:p>
            <a:pPr algn="ctr">
              <a:defRPr/>
            </a:pPr>
            <a:endParaRPr lang="ru-RU" b="1" cap="all">
              <a:solidFill>
                <a:schemeClr val="accent6">
                  <a:lumMod val="75000"/>
                </a:schemeClr>
              </a:solidFill>
              <a:latin typeface="Arial"/>
              <a:cs typeface="Arial"/>
            </a:endParaRPr>
          </a:p>
          <a:p>
            <a:pPr algn="ctr">
              <a:defRPr/>
            </a:pPr>
            <a:endParaRPr lang="ru-RU" b="1" cap="all">
              <a:solidFill>
                <a:schemeClr val="accent6">
                  <a:lumMod val="75000"/>
                </a:schemeClr>
              </a:solidFill>
              <a:latin typeface="Arial"/>
              <a:cs typeface="Arial"/>
            </a:endParaRPr>
          </a:p>
          <a:p>
            <a:pPr algn="ctr">
              <a:defRPr/>
            </a:pPr>
            <a:endParaRPr lang="ru-RU" b="1" cap="all">
              <a:solidFill>
                <a:schemeClr val="accent6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152400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>
              <a:lnSpc>
                <a:spcPct val="90000"/>
              </a:lnSpc>
              <a:defRPr/>
            </a:pPr>
            <a:endParaRPr lang="ru-RU" sz="2000" b="1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 scaled="1"/>
              </a:gradFill>
              <a:latin typeface="Calibri"/>
              <a:cs typeface="Calibri"/>
            </a:endParaRPr>
          </a:p>
        </p:txBody>
      </p:sp>
      <p:grpSp>
        <p:nvGrpSpPr>
          <p:cNvPr id="17413" name="Group 36"/>
          <p:cNvGrpSpPr/>
          <p:nvPr/>
        </p:nvGrpSpPr>
        <p:grpSpPr bwMode="auto">
          <a:xfrm>
            <a:off x="1524000" y="152400"/>
            <a:ext cx="9144000" cy="1620838"/>
            <a:chOff x="0" y="-235"/>
            <a:chExt cx="5760" cy="1021"/>
          </a:xfrm>
        </p:grpSpPr>
        <p:sp>
          <p:nvSpPr>
            <p:cNvPr id="1742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/>
                  <a:cs typeface="Arial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/>
                  <a:cs typeface="Arial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/>
                  <a:cs typeface="Arial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/>
                  <a:cs typeface="Arial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/>
                  <a:cs typeface="Arial"/>
                </a:defRPr>
              </a:lvl5pPr>
              <a:lvl6pPr marL="25146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6pPr>
              <a:lvl7pPr marL="29718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7pPr>
              <a:lvl8pPr marL="34290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8pPr>
              <a:lvl9pPr marL="38862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9pPr>
            </a:lstStyle>
            <a:p>
              <a:pPr>
                <a:defRPr/>
              </a:pPr>
              <a:endParaRPr lang="ru-RU" sz="1400" b="1">
                <a:latin typeface="Calibri"/>
              </a:endParaRPr>
            </a:p>
          </p:txBody>
        </p:sp>
        <p:sp>
          <p:nvSpPr>
            <p:cNvPr id="513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sz="1400" b="1">
                <a:latin typeface="Calibri"/>
                <a:cs typeface="Calibri"/>
              </a:endParaRPr>
            </a:p>
          </p:txBody>
        </p:sp>
        <p:sp>
          <p:nvSpPr>
            <p:cNvPr id="513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sz="1400" b="1">
                <a:latin typeface="Calibri"/>
                <a:cs typeface="Calibri"/>
              </a:endParaRPr>
            </a:p>
          </p:txBody>
        </p:sp>
        <p:sp>
          <p:nvSpPr>
            <p:cNvPr id="2" name="Text Box 40"/>
            <p:cNvSpPr txBox="1">
              <a:spLocks noChangeArrowheads="1"/>
            </p:cNvSpPr>
            <p:nvPr/>
          </p:nvSpPr>
          <p:spPr bwMode="auto">
            <a:xfrm>
              <a:off x="463" y="-235"/>
              <a:ext cx="5241" cy="4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90000"/>
                </a:lnSpc>
                <a:defRPr/>
              </a:pPr>
              <a:endParaRPr lang="en-US" b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 scaled="1"/>
                </a:gradFill>
                <a:latin typeface="Calibri"/>
                <a:cs typeface="Calibri"/>
              </a:endParaRPr>
            </a:p>
            <a:p>
              <a:pPr algn="ctr">
                <a:lnSpc>
                  <a:spcPct val="90000"/>
                </a:lnSpc>
                <a:defRPr/>
              </a:pPr>
              <a:r>
                <a:rPr lang="ru-RU" sz="1600" b="1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 scaled="1"/>
                  </a:gradFill>
                  <a:latin typeface="Calibri"/>
                  <a:cs typeface="Calibri"/>
                </a:rPr>
                <a:t>Приволжское управление Федеральной службы по экологическому, </a:t>
              </a:r>
              <a:endParaRPr/>
            </a:p>
            <a:p>
              <a:pPr algn="ctr">
                <a:lnSpc>
                  <a:spcPct val="90000"/>
                </a:lnSpc>
                <a:defRPr/>
              </a:pPr>
              <a:r>
                <a:rPr lang="ru-RU" sz="1600" b="1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 scaled="1"/>
                  </a:gradFill>
                  <a:latin typeface="Calibri"/>
                  <a:cs typeface="Calibri"/>
                </a:rPr>
                <a:t>технологическому и атомному надзору</a:t>
              </a:r>
              <a:endParaRPr/>
            </a:p>
          </p:txBody>
        </p:sp>
        <p:pic>
          <p:nvPicPr>
            <p:cNvPr id="17428" name="Picture 41" descr="fsetan_emblema2007"/>
            <p:cNvPicPr>
              <a:picLocks noChangeAspect="1" noChangeArrowheads="1"/>
            </p:cNvPicPr>
            <p:nvPr/>
          </p:nvPicPr>
          <p:blipFill>
            <a:blip r:embed="rId2"/>
            <a:stretch/>
          </p:blipFill>
          <p:spPr bwMode="auto">
            <a:xfrm>
              <a:off x="127" y="37"/>
              <a:ext cx="666" cy="749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6" name="Line 2"/>
          <p:cNvSpPr>
            <a:spLocks noChangeShapeType="1"/>
          </p:cNvSpPr>
          <p:nvPr/>
        </p:nvSpPr>
        <p:spPr bwMode="auto">
          <a:xfrm flipV="1">
            <a:off x="1952625" y="5121275"/>
            <a:ext cx="850112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>
              <a:latin typeface="Calibri"/>
              <a:cs typeface="Calibri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152400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>
              <a:latin typeface="Calibri"/>
              <a:cs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Р7-Офис/2024.4.1.625</Application>
  <DocSecurity>0</DocSecurity>
  <PresentationFormat>Широкоэкранный</PresentationFormat>
  <Paragraphs>0</Paragraphs>
  <Slides>9</Slides>
  <Notes>9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Theme 1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MAF</dc:creator>
  <cp:keywords/>
  <dc:description/>
  <dc:identifier/>
  <dc:language/>
  <cp:lastModifiedBy/>
  <cp:revision>117</cp:revision>
  <dcterms:created xsi:type="dcterms:W3CDTF">2021-10-13T13:11:18Z</dcterms:created>
  <dcterms:modified xsi:type="dcterms:W3CDTF">2024-11-26T06:13:53Z</dcterms:modified>
  <cp:category/>
  <cp:contentStatus/>
  <cp:version/>
</cp:coreProperties>
</file>